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4" r:id="rId1"/>
  </p:sldMasterIdLst>
  <p:sldIdLst>
    <p:sldId id="256" r:id="rId2"/>
    <p:sldId id="259" r:id="rId3"/>
    <p:sldId id="257" r:id="rId4"/>
    <p:sldId id="258" r:id="rId5"/>
  </p:sldIdLst>
  <p:sldSz cx="9906000" cy="6858000" type="A4"/>
  <p:notesSz cx="6804025" cy="9937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9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8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0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48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69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0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57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1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6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6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4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1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8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0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3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81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2223915F-1C8E-7274-76FD-14773D247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732" y="24701"/>
            <a:ext cx="8192179" cy="705631"/>
          </a:xfrm>
        </p:spPr>
        <p:txBody>
          <a:bodyPr anchor="t" anchorCtr="0">
            <a:noAutofit/>
          </a:bodyPr>
          <a:lstStyle/>
          <a:p>
            <a:pPr algn="l"/>
            <a:r>
              <a:rPr lang="ja-JP" altLang="en-US" sz="28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千年サンゴと活きるまちづくり協議会</a:t>
            </a:r>
            <a:r>
              <a:rPr lang="ja-JP" altLang="en-US" sz="28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の主な活動　　　　　　　　</a:t>
            </a:r>
            <a:br>
              <a:rPr lang="ja-JP" altLang="en-US" sz="1950" b="1" dirty="0">
                <a:solidFill>
                  <a:srgbClr val="92D050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endParaRPr lang="ja-JP" altLang="en-US" sz="3600" b="1" dirty="0">
              <a:solidFill>
                <a:srgbClr val="BCE292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92B343-60DA-011E-F1CA-32EC8CCCFCE7}"/>
              </a:ext>
            </a:extLst>
          </p:cNvPr>
          <p:cNvSpPr txBox="1"/>
          <p:nvPr/>
        </p:nvSpPr>
        <p:spPr>
          <a:xfrm>
            <a:off x="6427643" y="6398037"/>
            <a:ext cx="347835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b="1" dirty="0">
                <a:solidFill>
                  <a:srgbClr val="FF0000"/>
                </a:solidFill>
              </a:rPr>
              <a:t>千年サンゴと活きるまちづくり協議会</a:t>
            </a:r>
          </a:p>
        </p:txBody>
      </p:sp>
      <p:sp>
        <p:nvSpPr>
          <p:cNvPr id="10" name="タイトル 8">
            <a:extLst>
              <a:ext uri="{FF2B5EF4-FFF2-40B4-BE49-F238E27FC236}">
                <a16:creationId xmlns:a16="http://schemas.microsoft.com/office/drawing/2014/main" id="{9934D3F0-43F8-E394-9803-1A322FC4CD6E}"/>
              </a:ext>
            </a:extLst>
          </p:cNvPr>
          <p:cNvSpPr txBox="1">
            <a:spLocks/>
          </p:cNvSpPr>
          <p:nvPr/>
        </p:nvSpPr>
        <p:spPr>
          <a:xfrm>
            <a:off x="966692" y="622427"/>
            <a:ext cx="7491847" cy="5878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dirty="0">
                <a:solidFill>
                  <a:schemeClr val="bg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☂</a:t>
            </a:r>
            <a:r>
              <a:rPr lang="ja-JP" altLang="en-US" sz="4800" dirty="0">
                <a:solidFill>
                  <a:schemeClr val="accent2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雨について</a:t>
            </a:r>
            <a:r>
              <a:rPr lang="ja-JP" altLang="en-US" sz="4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☔</a:t>
            </a:r>
            <a:endParaRPr lang="ja-JP" altLang="en-US" sz="4800" b="1" dirty="0">
              <a:solidFill>
                <a:srgbClr val="BCE292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タイトル 8">
            <a:extLst>
              <a:ext uri="{FF2B5EF4-FFF2-40B4-BE49-F238E27FC236}">
                <a16:creationId xmlns:a16="http://schemas.microsoft.com/office/drawing/2014/main" id="{6F9C63CA-5AB0-118E-19F5-81080022AB72}"/>
              </a:ext>
            </a:extLst>
          </p:cNvPr>
          <p:cNvSpPr txBox="1">
            <a:spLocks/>
          </p:cNvSpPr>
          <p:nvPr/>
        </p:nvSpPr>
        <p:spPr>
          <a:xfrm>
            <a:off x="115410" y="730332"/>
            <a:ext cx="9650027" cy="56972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b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今年は雨に悩まされ、例年の</a:t>
            </a:r>
          </a:p>
          <a:p>
            <a: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継続的活動がとどこおりました😔</a:t>
            </a:r>
          </a:p>
          <a:p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b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①春季</a:t>
            </a:r>
            <a:r>
              <a:rPr lang="en-US" altLang="ja-JP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調査活動を当初５／１７に予定</a:t>
            </a:r>
            <a:b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　　→悪天候で５／２４に延期</a:t>
            </a:r>
            <a:b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　　　→５／２４も悪天候見込で中止</a:t>
            </a:r>
            <a:b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②秋季</a:t>
            </a:r>
            <a:r>
              <a:rPr lang="en-US" altLang="ja-JP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保全活動１０／１１</a:t>
            </a:r>
          </a:p>
          <a:p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　調査活動１０／２５ともに悪天候見込で中止</a:t>
            </a:r>
          </a:p>
          <a:p>
            <a:b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①は、代替調査として</a:t>
            </a:r>
            <a:r>
              <a:rPr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９／６にシュノーケリングによる調査</a:t>
            </a: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を実施　②は１０／１１</a:t>
            </a:r>
            <a:r>
              <a:rPr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保全の延期日１１／１５にあわせて調査も実施</a:t>
            </a: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し、埋め合わせを図った。</a:t>
            </a:r>
            <a:b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b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b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endParaRPr lang="ja-JP" altLang="en-US" sz="3600" b="1" dirty="0">
              <a:solidFill>
                <a:srgbClr val="BCE292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15" name="図 14" descr="モニター, テーブル, 写真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88A808A7-FBF9-AEF0-9D95-1AC315E6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45" y="-9897"/>
            <a:ext cx="1506206" cy="1506206"/>
          </a:xfrm>
          <a:prstGeom prst="rect">
            <a:avLst/>
          </a:prstGeom>
        </p:spPr>
      </p:pic>
      <p:pic>
        <p:nvPicPr>
          <p:cNvPr id="17" name="図 16" descr="時計, 部屋 が含まれている画像&#10;&#10;自動的に生成された説明">
            <a:extLst>
              <a:ext uri="{FF2B5EF4-FFF2-40B4-BE49-F238E27FC236}">
                <a16:creationId xmlns:a16="http://schemas.microsoft.com/office/drawing/2014/main" id="{4C15B0B9-25C2-1047-3485-02E90C66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98" y="554425"/>
            <a:ext cx="2682202" cy="26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9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0AC43A98-9C41-3A89-B423-FDC6195A2B78}"/>
              </a:ext>
            </a:extLst>
          </p:cNvPr>
          <p:cNvSpPr/>
          <p:nvPr/>
        </p:nvSpPr>
        <p:spPr>
          <a:xfrm>
            <a:off x="292676" y="3671198"/>
            <a:ext cx="9320647" cy="30106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2223915F-1C8E-7274-76FD-14773D247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80" y="1258460"/>
            <a:ext cx="9320647" cy="1781299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千年サンゴと活きるまちづくり協議会</a:t>
            </a:r>
            <a: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の</a:t>
            </a:r>
            <a:b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主な活動　　　　　　　　　　　　　　　</a:t>
            </a:r>
            <a:br>
              <a:rPr lang="ja-JP" altLang="en-US" sz="1950" b="1" dirty="0">
                <a:solidFill>
                  <a:srgbClr val="92D050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br>
              <a:rPr lang="ja-JP" altLang="en-US" sz="1950" b="1" dirty="0">
                <a:solidFill>
                  <a:srgbClr val="92D050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r>
              <a:rPr lang="ja-JP" altLang="en-US" sz="2400" b="0" i="0" u="sng" strike="noStrike" baseline="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◎（１）千年サンゴ周辺の生物環境調査</a:t>
            </a:r>
            <a:br>
              <a:rPr lang="ja-JP" altLang="en-US" sz="24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4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（２）サンゴ食害生物の駆除（千年サンゴ保全活動）</a:t>
            </a:r>
            <a:br>
              <a:rPr lang="ja-JP" altLang="en-US" sz="24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4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（３）子どもたちを対象とした環境学習・イベント開催　など</a:t>
            </a:r>
            <a:endParaRPr lang="ja-JP" altLang="en-US" sz="2000" b="1" dirty="0">
              <a:solidFill>
                <a:srgbClr val="BCE292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221FC3-684A-C2E7-AFAE-A450109E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80" y="3730156"/>
            <a:ext cx="9093524" cy="260892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ja-JP" altLang="en-US" sz="11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千年サンゴ周辺の生物環境調査</a:t>
            </a:r>
            <a:endParaRPr lang="en-US" altLang="ja-JP" sz="1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</a:t>
            </a:r>
            <a:r>
              <a:rPr lang="en-US" altLang="ja-JP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春季は中止</a:t>
            </a:r>
            <a:r>
              <a:rPr lang="en-US" altLang="ja-JP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(9/6</a:t>
            </a:r>
            <a:r>
              <a:rPr lang="ja-JP" altLang="en-US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シュノーケリング調査で代替</a:t>
            </a:r>
            <a:r>
              <a:rPr lang="en-US" altLang="ja-JP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9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秋季は１０月２５日中止分を１１／１５実施</a:t>
            </a: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・サンゴに係る経年変化やサンゴ周辺生物等の調査を実施し、</a:t>
            </a:r>
            <a:b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その結果は海の環境保全に関する研究者にも情報共有・助言をいただき、</a:t>
            </a:r>
            <a:b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今後の保全活動についての貴重な資料とする。</a:t>
            </a: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・シュノーケリング調査では、潜水頻度の少ないポイントも調査・確認</a:t>
            </a:r>
          </a:p>
          <a:p>
            <a:pPr algn="l"/>
            <a:endParaRPr lang="en-US" altLang="ja-JP" sz="19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92B343-60DA-011E-F1CA-32EC8CCCFCE7}"/>
              </a:ext>
            </a:extLst>
          </p:cNvPr>
          <p:cNvSpPr txBox="1"/>
          <p:nvPr/>
        </p:nvSpPr>
        <p:spPr>
          <a:xfrm>
            <a:off x="6427643" y="6398037"/>
            <a:ext cx="347835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b="1" dirty="0">
                <a:solidFill>
                  <a:srgbClr val="FF0000"/>
                </a:solidFill>
              </a:rPr>
              <a:t>千年サンゴと活きるまちづくり協議会</a:t>
            </a:r>
          </a:p>
        </p:txBody>
      </p:sp>
    </p:spTree>
    <p:extLst>
      <p:ext uri="{BB962C8B-B14F-4D97-AF65-F5344CB8AC3E}">
        <p14:creationId xmlns:p14="http://schemas.microsoft.com/office/powerpoint/2010/main" val="337090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5D4B7309-C9FC-B7A2-4A36-9156BD17D762}"/>
              </a:ext>
            </a:extLst>
          </p:cNvPr>
          <p:cNvSpPr/>
          <p:nvPr/>
        </p:nvSpPr>
        <p:spPr>
          <a:xfrm>
            <a:off x="235629" y="3143933"/>
            <a:ext cx="9320647" cy="3714067"/>
          </a:xfrm>
          <a:prstGeom prst="horizontalScroll">
            <a:avLst>
              <a:gd name="adj" fmla="val 104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2223915F-1C8E-7274-76FD-14773D247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79" y="1116945"/>
            <a:ext cx="9320647" cy="1781299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千年サンゴと活きるまちづくり協議会の</a:t>
            </a:r>
            <a:b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主な活動　　　　　　　　　　　　　　　</a:t>
            </a:r>
            <a:br>
              <a:rPr lang="ja-JP" altLang="en-US" sz="1950" b="1" dirty="0">
                <a:solidFill>
                  <a:srgbClr val="92D050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br>
              <a:rPr lang="ja-JP" altLang="en-US" sz="1950" b="1" dirty="0">
                <a:solidFill>
                  <a:srgbClr val="92D050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r>
              <a:rPr lang="ja-JP" altLang="en-US" sz="24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（１）千年サンゴ周辺の生物環境調査</a:t>
            </a:r>
            <a:br>
              <a:rPr lang="ja-JP" altLang="en-US" sz="20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400" b="0" i="0" u="sng" strike="noStrike" baseline="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◎（２）サンゴ食害生物の駆除（千年サンゴ保全活動）</a:t>
            </a:r>
            <a:br>
              <a:rPr lang="ja-JP" altLang="en-US" sz="2400" b="0" i="0" u="sng" strike="noStrike" baseline="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4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（３）子どもたちを対象とした環境学習・イベント開催　など</a:t>
            </a:r>
            <a:endParaRPr lang="ja-JP" altLang="en-US" sz="2000" b="1" dirty="0">
              <a:solidFill>
                <a:srgbClr val="BCE292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221FC3-684A-C2E7-AFAE-A450109E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34" y="3071300"/>
            <a:ext cx="9064736" cy="348546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ja-JP" altLang="en-US" sz="11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サンゴ食害生物の駆除（千年サンゴ保全活動）</a:t>
            </a:r>
          </a:p>
          <a:p>
            <a:pPr algn="l"/>
            <a:r>
              <a:rPr lang="ja-JP" altLang="en-US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72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</a:t>
            </a:r>
            <a:r>
              <a:rPr lang="en-US" altLang="ja-JP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9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６月２１日、１１月１５日に実施</a:t>
            </a:r>
          </a:p>
          <a:p>
            <a:pPr algn="l"/>
            <a:endParaRPr lang="ja-JP" altLang="en-US" sz="9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・協議会の</a:t>
            </a:r>
            <a:r>
              <a:rPr lang="ja-JP" altLang="en-US" sz="96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最も重要な主要活動</a:t>
            </a:r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の１つ</a:t>
            </a: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千年サンゴはオニヒトデや食巻貝などの食害生物が天敵</a:t>
            </a: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ボランティアのダイバーさんの御協力のもと、食害生物の駆除に</a:t>
            </a: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取り組む。食害生物の分別・整理には高校生ボランティアにも</a:t>
            </a: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御協力いただく予定</a:t>
            </a:r>
            <a:endParaRPr lang="en-US" altLang="ja-JP" sz="195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92B343-60DA-011E-F1CA-32EC8CCCFCE7}"/>
              </a:ext>
            </a:extLst>
          </p:cNvPr>
          <p:cNvSpPr txBox="1"/>
          <p:nvPr/>
        </p:nvSpPr>
        <p:spPr>
          <a:xfrm>
            <a:off x="6447925" y="6484133"/>
            <a:ext cx="347835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b="1" dirty="0">
                <a:solidFill>
                  <a:srgbClr val="FF0000"/>
                </a:solidFill>
              </a:rPr>
              <a:t>千年サンゴと活きるまちづくり協議会</a:t>
            </a:r>
          </a:p>
        </p:txBody>
      </p:sp>
    </p:spTree>
    <p:extLst>
      <p:ext uri="{BB962C8B-B14F-4D97-AF65-F5344CB8AC3E}">
        <p14:creationId xmlns:p14="http://schemas.microsoft.com/office/powerpoint/2010/main" val="26610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3E866D74-C161-7FFF-DA0B-94A7D84D861F}"/>
              </a:ext>
            </a:extLst>
          </p:cNvPr>
          <p:cNvSpPr/>
          <p:nvPr/>
        </p:nvSpPr>
        <p:spPr>
          <a:xfrm>
            <a:off x="292676" y="3039760"/>
            <a:ext cx="9320647" cy="381824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2223915F-1C8E-7274-76FD-14773D247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80" y="1258460"/>
            <a:ext cx="9320647" cy="1781299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千年サンゴと活きるまちづくり協議会の</a:t>
            </a:r>
            <a:b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r>
              <a:rPr lang="ja-JP" altLang="en-US" sz="3600" b="1" dirty="0">
                <a:solidFill>
                  <a:schemeClr val="accent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主な活動　　　　　　　　　　　　　　　</a:t>
            </a:r>
            <a:br>
              <a:rPr lang="ja-JP" altLang="en-US" sz="1950" b="1" dirty="0">
                <a:solidFill>
                  <a:srgbClr val="92D050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br>
              <a:rPr lang="ja-JP" altLang="en-US" sz="1950" b="1" dirty="0">
                <a:solidFill>
                  <a:srgbClr val="92D050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</a:br>
            <a:r>
              <a:rPr lang="ja-JP" altLang="en-US" sz="24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（１）千年サンゴ周辺の生物環境調査</a:t>
            </a:r>
            <a:br>
              <a:rPr lang="ja-JP" altLang="en-US" sz="2400" dirty="0">
                <a:solidFill>
                  <a:srgbClr val="366658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2400" dirty="0">
                <a:solidFill>
                  <a:srgbClr val="366658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kumimoji="1" lang="ja-JP" altLang="en-US" sz="2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anose="020B0909000000000000" pitchFamily="49" charset="-128"/>
                <a:ea typeface="HGｺﾞｼｯｸE" panose="020B0909000000000000" pitchFamily="49" charset="-128"/>
                <a:cs typeface="+mj-cs"/>
              </a:rPr>
              <a:t>（２）サンゴ食害生物の駆除（千年サンゴ保全活動）</a:t>
            </a:r>
            <a:br>
              <a:rPr kumimoji="1" lang="ja-JP" altLang="en-US" sz="2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HGｺﾞｼｯｸE" panose="020B0909000000000000" pitchFamily="49" charset="-128"/>
                <a:ea typeface="HGｺﾞｼｯｸE" panose="020B0909000000000000" pitchFamily="49" charset="-128"/>
                <a:cs typeface="+mj-cs"/>
              </a:rPr>
            </a:br>
            <a:r>
              <a:rPr lang="ja-JP" altLang="en-US" sz="2400" b="0" i="0" u="sng" strike="noStrike" baseline="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◎（３）子どもたちを対象とした環境学習・イベント開催</a:t>
            </a:r>
            <a:r>
              <a:rPr lang="ja-JP" altLang="en-US" sz="2400" b="0" i="0" u="none" strike="noStrike" baseline="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など</a:t>
            </a:r>
            <a:endParaRPr lang="ja-JP" altLang="en-US" sz="2000" b="1" dirty="0">
              <a:solidFill>
                <a:srgbClr val="BCE292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221FC3-684A-C2E7-AFAE-A450109E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24" y="3157855"/>
            <a:ext cx="9079903" cy="339891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ja-JP" altLang="en-US" sz="11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子どもたちを対象とした環境学習・イベント開催</a:t>
            </a:r>
            <a:endParaRPr lang="en-US" altLang="ja-JP" sz="112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</a:t>
            </a: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○７月５日「シュノーケリング体験教室」</a:t>
            </a:r>
          </a:p>
          <a:p>
            <a:pPr algn="l"/>
            <a: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・小学生親子の皆さんを対象に、千年サンゴが生息する美しい牟岐の海を知って</a:t>
            </a:r>
            <a:b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もらうきっかけとして、海の中を気軽にのぞけるシュノーケリングの体験教室を</a:t>
            </a:r>
            <a:b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開催しました。</a:t>
            </a:r>
          </a:p>
          <a:p>
            <a:pPr algn="l"/>
            <a:r>
              <a:rPr lang="ja-JP" altLang="en-US" sz="8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○９月２６日「出前授業」</a:t>
            </a:r>
          </a:p>
          <a:p>
            <a:pPr algn="l"/>
            <a: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・牟岐小学校の皆さんを対象に、ボランティアのダイバーグループ「もぐりん</a:t>
            </a:r>
            <a:b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サンゴの会」有志の皆さんが協議会の活動や牟岐の海を紹介しました。</a:t>
            </a:r>
            <a:endParaRPr lang="ja-JP" altLang="en-US" sz="8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92B343-60DA-011E-F1CA-32EC8CCCFCE7}"/>
              </a:ext>
            </a:extLst>
          </p:cNvPr>
          <p:cNvSpPr txBox="1"/>
          <p:nvPr/>
        </p:nvSpPr>
        <p:spPr>
          <a:xfrm>
            <a:off x="6427643" y="6516131"/>
            <a:ext cx="347835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b="1" dirty="0">
                <a:solidFill>
                  <a:srgbClr val="FF0000"/>
                </a:solidFill>
              </a:rPr>
              <a:t>千年サンゴと活きるまちづくり協議会</a:t>
            </a:r>
          </a:p>
        </p:txBody>
      </p:sp>
    </p:spTree>
    <p:extLst>
      <p:ext uri="{BB962C8B-B14F-4D97-AF65-F5344CB8AC3E}">
        <p14:creationId xmlns:p14="http://schemas.microsoft.com/office/powerpoint/2010/main" val="1074685762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723</TotalTime>
  <Words>616</Words>
  <Application>Microsoft Office PowerPoint</Application>
  <PresentationFormat>A4 210 x 297 mm</PresentationFormat>
  <Paragraphs>34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AR丸ゴシック体M</vt:lpstr>
      <vt:lpstr>ＤＦ特太ゴシック体</vt:lpstr>
      <vt:lpstr>HGｺﾞｼｯｸE</vt:lpstr>
      <vt:lpstr>HG丸ｺﾞｼｯｸM-PRO</vt:lpstr>
      <vt:lpstr>HG創英角ﾎﾟｯﾌﾟ体</vt:lpstr>
      <vt:lpstr>メイリオ</vt:lpstr>
      <vt:lpstr>Century Gothic</vt:lpstr>
      <vt:lpstr>Wingdings 3</vt:lpstr>
      <vt:lpstr>スライス</vt:lpstr>
      <vt:lpstr>千年サンゴと活きるまちづくり協議会の主な活動　　　　　　　　 </vt:lpstr>
      <vt:lpstr>千年サンゴと活きるまちづくり協議会の 主な活動　　　　　　　　　　　　　　　  ◎（１）千年サンゴ周辺の生物環境調査 　（２）サンゴ食害生物の駆除（千年サンゴ保全活動） 　（３）子どもたちを対象とした環境学習・イベント開催　など</vt:lpstr>
      <vt:lpstr>千年サンゴと活きるまちづくり協議会の 主な活動　　　　　　　　　　　　　　　  　（１）千年サンゴ周辺の生物環境調査 ◎（２）サンゴ食害生物の駆除（千年サンゴ保全活動） 　（３）子どもたちを対象とした環境学習・イベント開催　など</vt:lpstr>
      <vt:lpstr>千年サンゴと活きるまちづくり協議会の 主な活動　　　　　　　　　　　　　　　  　（１）千年サンゴ周辺の生物環境調査 　（２）サンゴ食害生物の駆除（千年サンゴ保全活動） ◎（３）子どもたちを対象とした環境学習・イベント開催　など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千年サンゴ紹介ムービー 上映中！！</dc:title>
  <dc:creator>mikeda hiroshi</dc:creator>
  <cp:lastModifiedBy>mikeda hiroshi</cp:lastModifiedBy>
  <cp:revision>37</cp:revision>
  <cp:lastPrinted>2024-11-14T10:05:19Z</cp:lastPrinted>
  <dcterms:created xsi:type="dcterms:W3CDTF">2023-11-13T07:44:42Z</dcterms:created>
  <dcterms:modified xsi:type="dcterms:W3CDTF">2025-11-19T08:06:13Z</dcterms:modified>
</cp:coreProperties>
</file>